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4" r:id="rId6"/>
    <p:sldId id="265" r:id="rId7"/>
    <p:sldId id="263" r:id="rId8"/>
    <p:sldId id="266" r:id="rId9"/>
    <p:sldId id="260" r:id="rId10"/>
    <p:sldId id="262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7BBEBC-163F-4539-975F-98A4B5DC6B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F9A1D91-99A9-4D44-BE4F-4A91A598E0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6D8B3B-CE33-4B1E-8431-08D49AFB5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40B86B-7B77-4534-93B2-375994DA3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19DABE-9B12-4B1C-9B22-18EA597F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42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CE51E1-5DA6-44E3-AC22-CEC9BD01C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C1C2E1D-8C71-4A26-B696-6EAC889C0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6EB798B-249C-4F45-A715-8611F0102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4F72B4-F769-4AC5-B6BD-3FF2325AA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AA57A82-1750-4A70-8767-78067763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95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940F62E-02D3-4655-B06D-B2DB318C9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8F3CBD1-2814-48CB-8B6D-F4E0C195A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4EC8E3-5C45-48F3-909D-210AC5992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198D1B-873B-43F6-B1BE-AD427E0B1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253089-B858-48D9-9909-389B594D3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26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7558FA-A43A-4390-B0C5-475786CBF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1BC6324-1777-4B0F-AB23-1FF5E0EFC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C3C121-E04C-4898-8CAD-997146DBD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078305-A85B-462E-8117-B8DC4868A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B109D1-E9DA-4081-90B4-A43C48C5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CD7B8A-B2A6-4807-99E8-4A4E3800D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A43574-9AB1-4F1D-9585-3046EB4D7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457F249-A165-458D-8974-2B9783B6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508B6BE-5908-4485-A695-083EE0B79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70EF43-188A-46E3-91E4-CD16FFAD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87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D59155-DC15-4383-B8E1-A3AD07C7C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3C77D0-8AC3-496F-BA87-ADAC751D96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F662E7D-B443-478A-BE5D-35A4CFBF5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81A0BD-F08F-43A2-805F-B6381522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BEF5FD-C852-469C-B24C-F2A3B1DF0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09EAC1D-8F74-4843-81C7-797AE5E5F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7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B8A7B-442D-42A1-8C5E-243AFDB40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08227A-C217-4458-8EC3-9508D424A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3F74DC5-950E-405E-B9C5-EF844EC00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160BD7C-CCE5-40B4-9593-3F713F2E82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8C2F1B7-8BF3-485E-9C74-F125CA92BA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E9237A0-7A8D-4E3B-A16B-99064A7C3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708BCB-EBA0-405D-9499-412689902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AD6C773-F116-4BCB-A510-AD803BF27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7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75913C-35EE-469B-A660-5DBA3B0B3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D3FB573-7AA3-41C1-AFC5-6E01877AF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B7906E5-A6D2-4D1C-950A-C916A0544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1BDD2E7-38C7-4AEA-9625-A2ABA8A5A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509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70B27F8-55E3-47ED-B0A5-7E5260867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2C86ACF-0AF4-4662-8D1E-762D09315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2F2371-50CF-4359-B5BB-55201FAD4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82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113E27-32CD-4BAD-A237-23AC71C2F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5CFFAA-E927-43AE-A499-C799C80B5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53B4ED1-B3A7-4FDE-B793-28CD241A7C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CFDDF2-8B96-45D7-85E8-0528BC9F0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2827E12-8FE5-49FC-969A-D8D9A20C2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ED5AE81-7FE0-4E23-914B-4F9FFDFA4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05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4E4EC2-C00C-429E-829B-9221BEB7B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3CFB7C1-5586-4ABB-8392-38B6D714EC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BC6D2C4-E36B-48E0-BEB3-1E89C9720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B2A07E2-E8F7-4F99-AF44-0E407579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511B09-A1C3-462A-B71C-32E2A1EF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FB88E4-6E68-486E-A7AC-63559C93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9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66DC7014-0300-4931-B248-1FDC80C32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D1673A-9CA4-4AE9-B976-23A2DCE29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926C50D-15C6-4C7C-BA02-567E3A03E1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FF2D3-AF2B-422F-BFBB-9F89D53F045F}" type="datetimeFigureOut">
              <a:rPr lang="en-US" smtClean="0"/>
              <a:t>7/7/2018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6E0921-8F22-4223-9D04-28C24CF19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DE3933-A46E-419F-96FC-DA863A255C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466355-B685-4481-85FC-247C732B3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08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pn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4B51C2E-D507-43C3-9885-7A85BB38F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085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7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F777D89-4BF2-48F9-9743-5040820BBC9F}"/>
              </a:ext>
            </a:extLst>
          </p:cNvPr>
          <p:cNvSpPr/>
          <p:nvPr/>
        </p:nvSpPr>
        <p:spPr>
          <a:xfrm>
            <a:off x="4438" y="0"/>
            <a:ext cx="2653312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E10BFCE6-FE3B-4AB3-A816-969F60B208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21" y="2481026"/>
            <a:ext cx="701101" cy="70719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03BAA4F-AEA2-4946-92FC-D3FBF7D575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22385">
            <a:off x="3457298" y="2470736"/>
            <a:ext cx="431122" cy="39663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33F6302-F09E-4696-9B32-A1FAD7286B1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12118">
            <a:off x="2594156" y="2706283"/>
            <a:ext cx="1696695" cy="110915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9DF9D3D0-7BEF-4046-BD85-D6FE894834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070" y="2938703"/>
            <a:ext cx="1461823" cy="10963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66EE6C8-4C16-4016-9E49-85E0929FD45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28605">
            <a:off x="10491632" y="938346"/>
            <a:ext cx="530398" cy="54868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0F5A8CE-CB0E-4337-BB7B-5A740ABC620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08919">
            <a:off x="8454936" y="1631613"/>
            <a:ext cx="530398" cy="54868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7B47C29-D3E1-44AF-9856-5B06B601A65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95101">
            <a:off x="7077547" y="2013161"/>
            <a:ext cx="530398" cy="54868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DD42C83-9340-482F-881F-3EEE0706515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998047">
            <a:off x="5319620" y="2416040"/>
            <a:ext cx="530398" cy="54868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9D16FB8-CC58-425F-A44B-359231EB278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457044">
            <a:off x="4978349" y="2727240"/>
            <a:ext cx="1694619" cy="1107799"/>
          </a:xfrm>
          <a:prstGeom prst="rect">
            <a:avLst/>
          </a:prstGeom>
        </p:spPr>
      </p:pic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D441ECEE-7745-4BE7-B835-8A1A7CD29CA5}"/>
              </a:ext>
            </a:extLst>
          </p:cNvPr>
          <p:cNvSpPr/>
          <p:nvPr/>
        </p:nvSpPr>
        <p:spPr>
          <a:xfrm>
            <a:off x="2610035" y="8878"/>
            <a:ext cx="9718252" cy="2660175"/>
          </a:xfrm>
          <a:custGeom>
            <a:avLst/>
            <a:gdLst>
              <a:gd name="connsiteX0" fmla="*/ 0 w 9718252"/>
              <a:gd name="connsiteY0" fmla="*/ 568171 h 2660175"/>
              <a:gd name="connsiteX1" fmla="*/ 2006353 w 9718252"/>
              <a:gd name="connsiteY1" fmla="*/ 2654423 h 2660175"/>
              <a:gd name="connsiteX2" fmla="*/ 9579006 w 9718252"/>
              <a:gd name="connsiteY2" fmla="*/ 0 h 266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8252" h="2660175">
                <a:moveTo>
                  <a:pt x="0" y="568171"/>
                </a:moveTo>
                <a:cubicBezTo>
                  <a:pt x="204926" y="1658644"/>
                  <a:pt x="409852" y="2749118"/>
                  <a:pt x="2006353" y="2654423"/>
                </a:cubicBezTo>
                <a:cubicBezTo>
                  <a:pt x="3602854" y="2559728"/>
                  <a:pt x="10802645" y="665825"/>
                  <a:pt x="9579006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F7938F33-CC8B-4725-AE03-353EB7A66C2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59740">
            <a:off x="7057105" y="2272423"/>
            <a:ext cx="1251337" cy="166845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255E09F-09D2-4273-8D5A-1209C8F3003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4925" y="1976453"/>
            <a:ext cx="1251134" cy="1536094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6FE08434-F3F1-4684-B5BD-D2DFB81BFF99}"/>
              </a:ext>
            </a:extLst>
          </p:cNvPr>
          <p:cNvSpPr/>
          <p:nvPr/>
        </p:nvSpPr>
        <p:spPr>
          <a:xfrm>
            <a:off x="3302159" y="376186"/>
            <a:ext cx="36471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荣誉展览室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49177782-30E9-4B1B-9289-4EA903B739ED}"/>
              </a:ext>
            </a:extLst>
          </p:cNvPr>
          <p:cNvSpPr txBox="1"/>
          <p:nvPr/>
        </p:nvSpPr>
        <p:spPr>
          <a:xfrm>
            <a:off x="220528" y="1905957"/>
            <a:ext cx="215727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      我公司平均每月运载</a:t>
            </a:r>
            <a:r>
              <a:rPr lang="en-US" altLang="zh-CN" sz="2000" b="1" i="1" dirty="0">
                <a:solidFill>
                  <a:schemeClr val="bg1"/>
                </a:solidFill>
              </a:rPr>
              <a:t>240000</a:t>
            </a:r>
            <a:r>
              <a:rPr lang="zh-CN" altLang="en-US" dirty="0">
                <a:solidFill>
                  <a:schemeClr val="bg1"/>
                </a:solidFill>
              </a:rPr>
              <a:t>乘客，</a:t>
            </a:r>
            <a:r>
              <a:rPr lang="en-US" altLang="zh-CN" sz="2000" b="1" i="1" dirty="0">
                <a:solidFill>
                  <a:schemeClr val="bg1"/>
                </a:solidFill>
              </a:rPr>
              <a:t>8000</a:t>
            </a:r>
            <a:r>
              <a:rPr lang="zh-CN" altLang="en-US" dirty="0">
                <a:solidFill>
                  <a:schemeClr val="bg1"/>
                </a:solidFill>
              </a:rPr>
              <a:t>车次，连续</a:t>
            </a:r>
            <a:r>
              <a:rPr lang="en-US" altLang="zh-CN" sz="2000" b="1" i="1" dirty="0">
                <a:solidFill>
                  <a:schemeClr val="bg1"/>
                </a:solidFill>
              </a:rPr>
              <a:t>6</a:t>
            </a:r>
            <a:r>
              <a:rPr lang="zh-CN" altLang="en-US" dirty="0">
                <a:solidFill>
                  <a:schemeClr val="bg1"/>
                </a:solidFill>
              </a:rPr>
              <a:t>年安全无事故得到园区交警队与相城区交警队的一致好评并被评为</a:t>
            </a:r>
            <a:r>
              <a:rPr lang="zh-CN" altLang="en-US" sz="2000" b="1" i="1" dirty="0">
                <a:solidFill>
                  <a:schemeClr val="bg1"/>
                </a:solidFill>
              </a:rPr>
              <a:t>安全免检单位</a:t>
            </a:r>
            <a:endParaRPr lang="en-US" b="1" i="1" dirty="0">
              <a:solidFill>
                <a:schemeClr val="bg1"/>
              </a:solidFill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6386D20B-BEB5-4A6F-9880-B3E5D6E117E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4302" y="1299516"/>
            <a:ext cx="1498089" cy="1123567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97EB5D1C-9FC8-4B35-8011-7717D2FE0EA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1406" y="6032187"/>
            <a:ext cx="2536156" cy="81693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593DE6A-0480-4B81-8C77-0724B364ABE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" y="8878"/>
            <a:ext cx="2645505" cy="85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80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ED1FF0C-70E5-4FD9-8B58-7770C30E81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1039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6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D767D77-9097-4CD3-B037-23C3E9D6F7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120914" cy="576731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FAFAC7B-E8E9-4F38-8334-7789CE3D1F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1090684"/>
            <a:ext cx="6120914" cy="576731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C4F2601-839D-47CD-BFCB-8B380172943A}"/>
              </a:ext>
            </a:extLst>
          </p:cNvPr>
          <p:cNvSpPr/>
          <p:nvPr/>
        </p:nvSpPr>
        <p:spPr>
          <a:xfrm>
            <a:off x="5816080" y="1325748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关于宏泰</a:t>
            </a:r>
            <a:endParaRPr lang="en-US" sz="5400" b="1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F42458B-C013-458B-B855-E4CA7469B054}"/>
              </a:ext>
            </a:extLst>
          </p:cNvPr>
          <p:cNvSpPr/>
          <p:nvPr/>
        </p:nvSpPr>
        <p:spPr>
          <a:xfrm>
            <a:off x="4338754" y="2967335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发展历程</a:t>
            </a:r>
            <a:endParaRPr lang="en-US" sz="5400" b="1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98896B3-1241-420F-A7DE-3AEACDFA965D}"/>
              </a:ext>
            </a:extLst>
          </p:cNvPr>
          <p:cNvSpPr/>
          <p:nvPr/>
        </p:nvSpPr>
        <p:spPr>
          <a:xfrm>
            <a:off x="2861427" y="4608922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</a:rPr>
              <a:t>荣誉陈列</a:t>
            </a:r>
            <a:endParaRPr lang="en-US" sz="5400" b="1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2403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A48900CD-9580-4AF5-8FEE-77FA839BB888}"/>
              </a:ext>
            </a:extLst>
          </p:cNvPr>
          <p:cNvSpPr txBox="1"/>
          <p:nvPr/>
        </p:nvSpPr>
        <p:spPr>
          <a:xfrm>
            <a:off x="682979" y="1571225"/>
            <a:ext cx="3608448" cy="231021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CCAA36A-11BC-4D23-9059-DBD29095995C}"/>
              </a:ext>
            </a:extLst>
          </p:cNvPr>
          <p:cNvSpPr/>
          <p:nvPr/>
        </p:nvSpPr>
        <p:spPr>
          <a:xfrm>
            <a:off x="682979" y="1818391"/>
            <a:ext cx="368309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rgbClr val="000000"/>
                </a:solidFill>
                <a:latin typeface="Calibri" pitchFamily="34" charset="0"/>
              </a:rPr>
              <a:t>        苏州宏泰企业服务有限公司是</a:t>
            </a:r>
            <a:r>
              <a:rPr lang="en-US" altLang="zh-CN" sz="1600" dirty="0">
                <a:solidFill>
                  <a:srgbClr val="000000"/>
                </a:solidFill>
                <a:latin typeface="Calibri" pitchFamily="34" charset="0"/>
              </a:rPr>
              <a:t>【2015</a:t>
            </a:r>
            <a:r>
              <a:rPr lang="zh-CN" altLang="en-US" sz="1600" dirty="0">
                <a:solidFill>
                  <a:srgbClr val="000000"/>
                </a:solidFill>
                <a:latin typeface="Calibri" pitchFamily="34" charset="0"/>
              </a:rPr>
              <a:t>年第</a:t>
            </a:r>
            <a:r>
              <a:rPr lang="en-US" altLang="zh-CN" sz="1600" dirty="0">
                <a:solidFill>
                  <a:srgbClr val="000000"/>
                </a:solidFill>
                <a:latin typeface="Calibri" pitchFamily="34" charset="0"/>
              </a:rPr>
              <a:t>53</a:t>
            </a:r>
            <a:r>
              <a:rPr lang="zh-CN" altLang="en-US" sz="1600" dirty="0">
                <a:solidFill>
                  <a:srgbClr val="000000"/>
                </a:solidFill>
                <a:latin typeface="Calibri" pitchFamily="34" charset="0"/>
              </a:rPr>
              <a:t>届世界乒乓球锦标赛</a:t>
            </a:r>
            <a:r>
              <a:rPr lang="en-US" altLang="zh-CN" sz="1600" dirty="0">
                <a:solidFill>
                  <a:srgbClr val="000000"/>
                </a:solidFill>
                <a:latin typeface="Calibri" pitchFamily="34" charset="0"/>
              </a:rPr>
              <a:t>】</a:t>
            </a:r>
            <a:r>
              <a:rPr lang="zh-CN" altLang="en-US" sz="1600" dirty="0">
                <a:solidFill>
                  <a:srgbClr val="000000"/>
                </a:solidFill>
                <a:latin typeface="Calibri" pitchFamily="34" charset="0"/>
              </a:rPr>
              <a:t>唯一指定车辆服务供应商，一家专为中外企业提供优质后勤配套服务的综合性质企业，具有服务性质的特定属性。公司拥有自有土地</a:t>
            </a:r>
            <a:r>
              <a:rPr lang="en-US" altLang="zh-CN" sz="1600" dirty="0">
                <a:solidFill>
                  <a:srgbClr val="000000"/>
                </a:solidFill>
                <a:latin typeface="Calibri" pitchFamily="34" charset="0"/>
              </a:rPr>
              <a:t>10000</a:t>
            </a:r>
            <a:r>
              <a:rPr lang="zh-CN" altLang="en-US" sz="1600" dirty="0">
                <a:solidFill>
                  <a:srgbClr val="000000"/>
                </a:solidFill>
                <a:latin typeface="Calibri" pitchFamily="34" charset="0"/>
              </a:rPr>
              <a:t>平方米，办公面积</a:t>
            </a:r>
            <a:r>
              <a:rPr lang="en-US" altLang="zh-CN" sz="1600" dirty="0">
                <a:solidFill>
                  <a:srgbClr val="000000"/>
                </a:solidFill>
                <a:latin typeface="Calibri" pitchFamily="34" charset="0"/>
              </a:rPr>
              <a:t>5000</a:t>
            </a:r>
            <a:r>
              <a:rPr lang="zh-CN" altLang="en-US" sz="1600" dirty="0">
                <a:solidFill>
                  <a:srgbClr val="000000"/>
                </a:solidFill>
                <a:latin typeface="Calibri" pitchFamily="34" charset="0"/>
              </a:rPr>
              <a:t>多平方米</a:t>
            </a:r>
            <a:endParaRPr lang="en-US" sz="16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65C987E-3FC6-4DFD-AE54-7F3DCB3D4C8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0033" y="3881437"/>
            <a:ext cx="3609145" cy="23635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76C6784-A559-4113-B4E1-0D5F1081658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9875" y="1571225"/>
            <a:ext cx="3609145" cy="2310584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31C2611F-0575-4E54-986E-DDFC408C2938}"/>
              </a:ext>
            </a:extLst>
          </p:cNvPr>
          <p:cNvSpPr/>
          <p:nvPr/>
        </p:nvSpPr>
        <p:spPr>
          <a:xfrm>
            <a:off x="7974824" y="1818391"/>
            <a:ext cx="34585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5600" algn="just" fontAlgn="base"/>
            <a:r>
              <a:rPr lang="zh-CN" altLang="en-US" sz="1600" dirty="0">
                <a:solidFill>
                  <a:srgbClr val="E7E7B9">
                    <a:lumMod val="10000"/>
                  </a:srgbClr>
                </a:solidFill>
                <a:latin typeface="Calibri" pitchFamily="34" charset="0"/>
                <a:ea typeface="宋体" charset="-122"/>
              </a:rPr>
              <a:t>公司是苏州交通运输协会副会长单位，同时通过了</a:t>
            </a:r>
            <a:r>
              <a:rPr lang="en-US" altLang="zh-CN" sz="1600" dirty="0">
                <a:solidFill>
                  <a:srgbClr val="E7E7B9">
                    <a:lumMod val="10000"/>
                  </a:srgbClr>
                </a:solidFill>
                <a:latin typeface="Calibri" pitchFamily="34" charset="0"/>
                <a:ea typeface="宋体" charset="-122"/>
              </a:rPr>
              <a:t>ISO9000-2001</a:t>
            </a:r>
            <a:r>
              <a:rPr lang="zh-CN" altLang="en-US" sz="1600" dirty="0">
                <a:solidFill>
                  <a:srgbClr val="E7E7B9">
                    <a:lumMod val="10000"/>
                  </a:srgbClr>
                </a:solidFill>
                <a:latin typeface="Calibri" pitchFamily="34" charset="0"/>
                <a:ea typeface="宋体" charset="-122"/>
              </a:rPr>
              <a:t>国际认证。公司以</a:t>
            </a:r>
            <a:r>
              <a:rPr lang="zh-CN" altLang="en-US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以</a:t>
            </a:r>
            <a:r>
              <a:rPr lang="en-US" altLang="zh-CN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高效、诚信</a:t>
            </a:r>
            <a:r>
              <a:rPr lang="en-US" altLang="zh-CN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en-US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为原则；以</a:t>
            </a:r>
            <a:r>
              <a:rPr lang="en-US" altLang="zh-CN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【</a:t>
            </a:r>
            <a:r>
              <a:rPr lang="zh-CN" altLang="en-US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客户至上、安全第一、追求卓越、塑造品牌</a:t>
            </a:r>
            <a:r>
              <a:rPr lang="en-US" altLang="zh-CN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】</a:t>
            </a:r>
            <a:r>
              <a:rPr lang="zh-CN" altLang="en-US" sz="1600" kern="100" dirty="0">
                <a:solidFill>
                  <a:srgbClr val="E7E7B9">
                    <a:lumMod val="10000"/>
                  </a:srgbClr>
                </a:solidFill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为宗旨，拥有一支高素质的服务团队，竭诚为客户服务，期待与您合作达成双赢</a:t>
            </a:r>
            <a:endParaRPr lang="en-US" sz="1100" kern="100" dirty="0">
              <a:solidFill>
                <a:srgbClr val="E7E7B9">
                  <a:lumMod val="10000"/>
                </a:srgbClr>
              </a:solidFill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048372B-B0D6-4435-823B-CA498E39B477}"/>
              </a:ext>
            </a:extLst>
          </p:cNvPr>
          <p:cNvSpPr/>
          <p:nvPr/>
        </p:nvSpPr>
        <p:spPr>
          <a:xfrm>
            <a:off x="4403350" y="4155270"/>
            <a:ext cx="33839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        苏州宏泰企业服务有限公司，目前拥有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120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多辆客运汽车，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50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多辆租赁车。十多年来，经历了探索与尝试、努力与成果、真实与充盈、理解与执行、求实与致用，一路奋蹄，传递着一种精神，呈现着价值坚守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210E2C5E-2979-47BB-A3AF-9D0CC1EC31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1509"/>
            <a:ext cx="7492633" cy="128636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EFDD2AA-A64C-4A4B-B6DA-7AA4F124F86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0730" y="1569269"/>
            <a:ext cx="3607751" cy="23105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0951C57-190A-4CF5-A9D9-CB9EACB130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190" y="3879854"/>
            <a:ext cx="3609145" cy="235944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5C6611B-3001-4C26-9A1F-AC2D29E6DC3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7086" y="3879853"/>
            <a:ext cx="3607751" cy="236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2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DEE96A1D-B1E2-4ACC-B08C-74A12E0E02FA}"/>
              </a:ext>
            </a:extLst>
          </p:cNvPr>
          <p:cNvGrpSpPr/>
          <p:nvPr/>
        </p:nvGrpSpPr>
        <p:grpSpPr>
          <a:xfrm>
            <a:off x="7222100" y="-1231641"/>
            <a:ext cx="7087136" cy="7474658"/>
            <a:chOff x="1409129" y="366690"/>
            <a:chExt cx="7087136" cy="7474658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531576A4-A082-4AD1-958A-44EFB2735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137871">
              <a:off x="3080799" y="2210236"/>
              <a:ext cx="3322608" cy="3468925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C632E315-78E4-4644-912C-4D42BCE82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168848">
              <a:off x="5173657" y="499616"/>
              <a:ext cx="3322608" cy="3388424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4772FC8B-DA63-4F67-ABED-162B3AFE5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166829">
              <a:off x="4966544" y="4372423"/>
              <a:ext cx="3322608" cy="3468925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06C10034-8FF9-4D67-9F53-E7039B207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172024">
              <a:off x="1409129" y="366690"/>
              <a:ext cx="2725148" cy="2877561"/>
            </a:xfrm>
            <a:prstGeom prst="rect">
              <a:avLst/>
            </a:prstGeom>
          </p:spPr>
        </p:pic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82041027-7BE8-44A3-914C-F483325E76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699" r="-1794"/>
          <a:stretch/>
        </p:blipFill>
        <p:spPr>
          <a:xfrm rot="18802206">
            <a:off x="8906331" y="-3806423"/>
            <a:ext cx="4402795" cy="3492449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DC756E82-575F-4E36-805A-DDD52D960EAF}"/>
              </a:ext>
            </a:extLst>
          </p:cNvPr>
          <p:cNvSpPr/>
          <p:nvPr/>
        </p:nvSpPr>
        <p:spPr>
          <a:xfrm>
            <a:off x="2233181" y="462890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" charset="0"/>
                <a:ea typeface="宋体" charset="-122"/>
              </a:rPr>
              <a:t>汽车服务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272D313-D405-4D36-9BDA-E2922057438F}"/>
              </a:ext>
            </a:extLst>
          </p:cNvPr>
          <p:cNvSpPr/>
          <p:nvPr/>
        </p:nvSpPr>
        <p:spPr>
          <a:xfrm>
            <a:off x="3907006" y="1771789"/>
            <a:ext cx="37353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苏州宏泰企业服务有限公司是一家专为客户提供长期包车客运、汽车租赁服务的公司。</a:t>
            </a:r>
            <a:b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</a:b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目前，公司已拥有一支庞大的汽车队伍，在与许多外企的合作中，建立了良好的服务信誉。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99F8CC1-F7E8-4E46-B83E-F6623F24F57F}"/>
              </a:ext>
            </a:extLst>
          </p:cNvPr>
          <p:cNvSpPr/>
          <p:nvPr/>
        </p:nvSpPr>
        <p:spPr>
          <a:xfrm>
            <a:off x="6206144" y="3933279"/>
            <a:ext cx="366392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charset="-122"/>
              </a:rPr>
              <a:t>公司的服务宗旨是：热情周到、安全行车、优质高效。它以实实在在的价格，优良的服务在客户间得到了好评，现公司正以迅猛的速度向前发展，我们愿竭诚为您服务。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40265175-FA53-46B5-9DF5-43EA091DAF1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63472">
            <a:off x="3016922" y="5079355"/>
            <a:ext cx="3856999" cy="3557291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92BBA5AB-0812-4000-8287-4B707D9F956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43370">
            <a:off x="-2327476" y="896220"/>
            <a:ext cx="4654950" cy="514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686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D3857E2-8FFB-4985-8872-625914F1880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1381173" cy="772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86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id="{D680C150-B39B-46D7-AAEC-6CEF9870700D}"/>
              </a:ext>
            </a:extLst>
          </p:cNvPr>
          <p:cNvGrpSpPr/>
          <p:nvPr/>
        </p:nvGrpSpPr>
        <p:grpSpPr>
          <a:xfrm>
            <a:off x="3940430" y="649885"/>
            <a:ext cx="7778819" cy="5564931"/>
            <a:chOff x="3763148" y="1317498"/>
            <a:chExt cx="7778819" cy="5564931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BAA7AAE-7AF7-4DC3-B8A1-EC61A4105B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74541" y="3459194"/>
              <a:ext cx="2567426" cy="342323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6A8AFE1-E0C3-4CDB-89CA-EAB6A1DF4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63148" y="2148664"/>
              <a:ext cx="2286198" cy="3048264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42B85C8-40C1-4F0C-9748-BD633DF19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57331" y="3459195"/>
              <a:ext cx="2946270" cy="1737733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3D0A0FB7-7764-4BE9-95FF-F3B3E0472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9346" y="1317498"/>
              <a:ext cx="3808041" cy="214169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ACA945B8-727F-49E4-AD6F-FA437B36BE9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571633"/>
            <a:ext cx="7492633" cy="1286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D2916A19-6995-47E6-A321-DE3CCC4ABA50}"/>
              </a:ext>
            </a:extLst>
          </p:cNvPr>
          <p:cNvSpPr/>
          <p:nvPr/>
        </p:nvSpPr>
        <p:spPr>
          <a:xfrm>
            <a:off x="135967" y="394338"/>
            <a:ext cx="477028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CHARGING PILL </a:t>
            </a:r>
          </a:p>
          <a:p>
            <a:pPr algn="ctr"/>
            <a:r>
              <a:rPr lang="zh-CN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充电桩</a:t>
            </a:r>
            <a:endParaRPr lang="en-US" altLang="zh-CN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B55A0C7-7F75-4ADB-B54F-E9BD31473C19}"/>
              </a:ext>
            </a:extLst>
          </p:cNvPr>
          <p:cNvSpPr/>
          <p:nvPr/>
        </p:nvSpPr>
        <p:spPr>
          <a:xfrm>
            <a:off x="360784" y="2844224"/>
            <a:ext cx="3223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kern="1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公司根据国家要求和需要成立新能源公司拥有纯电动大客车</a:t>
            </a:r>
            <a:r>
              <a:rPr lang="en-US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26</a:t>
            </a:r>
            <a:r>
              <a:rPr lang="zh-CN" altLang="en-US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辆并且自建园区投资最大规模的</a:t>
            </a:r>
            <a:r>
              <a:rPr lang="en-US" altLang="zh-CN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en-US" kern="100" dirty="0"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个直流电桩充电站，为响应国家绿色环保的要求做出贡献</a:t>
            </a:r>
            <a:endParaRPr lang="en-US" sz="1200" kern="1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695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平行四边形 4">
            <a:extLst>
              <a:ext uri="{FF2B5EF4-FFF2-40B4-BE49-F238E27FC236}">
                <a16:creationId xmlns:a16="http://schemas.microsoft.com/office/drawing/2014/main" id="{13BC844A-979A-4607-A19B-206B09D93220}"/>
              </a:ext>
            </a:extLst>
          </p:cNvPr>
          <p:cNvSpPr/>
          <p:nvPr/>
        </p:nvSpPr>
        <p:spPr>
          <a:xfrm>
            <a:off x="-578498" y="2267338"/>
            <a:ext cx="3956180" cy="2323323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E537109-9562-4384-BE59-FCA0DA5B0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1088" y="2267338"/>
            <a:ext cx="4541363" cy="2334970"/>
          </a:xfrm>
          <a:prstGeom prst="rect">
            <a:avLst/>
          </a:prstGeom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CD310C2B-BE81-47C9-9661-5FBCE699B790}"/>
              </a:ext>
            </a:extLst>
          </p:cNvPr>
          <p:cNvSpPr/>
          <p:nvPr/>
        </p:nvSpPr>
        <p:spPr>
          <a:xfrm>
            <a:off x="387612" y="820208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合作客户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0B74953F-0B71-4112-8127-BA5FA17DE8ED}"/>
              </a:ext>
            </a:extLst>
          </p:cNvPr>
          <p:cNvGrpSpPr/>
          <p:nvPr/>
        </p:nvGrpSpPr>
        <p:grpSpPr>
          <a:xfrm>
            <a:off x="2274419" y="296503"/>
            <a:ext cx="6967201" cy="6115701"/>
            <a:chOff x="2675634" y="92421"/>
            <a:chExt cx="6967201" cy="6115701"/>
          </a:xfrm>
        </p:grpSpPr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CC9DF5BC-59C3-40D8-A379-A4DAEA0E5AA2}"/>
                </a:ext>
              </a:extLst>
            </p:cNvPr>
            <p:cNvGrpSpPr/>
            <p:nvPr/>
          </p:nvGrpSpPr>
          <p:grpSpPr>
            <a:xfrm>
              <a:off x="3034356" y="92421"/>
              <a:ext cx="6608479" cy="5332064"/>
              <a:chOff x="2661132" y="762968"/>
              <a:chExt cx="6608479" cy="5332064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6A6D2647-4691-49F2-B4B4-7B16C4F2FAA4}"/>
                  </a:ext>
                </a:extLst>
              </p:cNvPr>
              <p:cNvGrpSpPr/>
              <p:nvPr/>
            </p:nvGrpSpPr>
            <p:grpSpPr>
              <a:xfrm>
                <a:off x="2661132" y="1268779"/>
                <a:ext cx="6608479" cy="4826253"/>
                <a:chOff x="2138618" y="2108534"/>
                <a:chExt cx="6608479" cy="4826253"/>
              </a:xfrm>
            </p:grpSpPr>
            <p:sp>
              <p:nvSpPr>
                <p:cNvPr id="7" name="矩形 6">
                  <a:extLst>
                    <a:ext uri="{FF2B5EF4-FFF2-40B4-BE49-F238E27FC236}">
                      <a16:creationId xmlns:a16="http://schemas.microsoft.com/office/drawing/2014/main" id="{4877B933-77BE-4814-99B5-1AEC36A7B5EE}"/>
                    </a:ext>
                  </a:extLst>
                </p:cNvPr>
                <p:cNvSpPr/>
                <p:nvPr/>
              </p:nvSpPr>
              <p:spPr>
                <a:xfrm>
                  <a:off x="3377681" y="3675812"/>
                  <a:ext cx="4764834" cy="110429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" name="图片 7">
                  <a:extLst>
                    <a:ext uri="{FF2B5EF4-FFF2-40B4-BE49-F238E27FC236}">
                      <a16:creationId xmlns:a16="http://schemas.microsoft.com/office/drawing/2014/main" id="{83689045-D2E4-46D9-9CCD-7E2F2575C3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67419" y="2108534"/>
                  <a:ext cx="4779678" cy="121931"/>
                </a:xfrm>
                <a:prstGeom prst="rect">
                  <a:avLst/>
                </a:prstGeom>
              </p:spPr>
            </p:pic>
            <p:pic>
              <p:nvPicPr>
                <p:cNvPr id="9" name="图片 8">
                  <a:extLst>
                    <a:ext uri="{FF2B5EF4-FFF2-40B4-BE49-F238E27FC236}">
                      <a16:creationId xmlns:a16="http://schemas.microsoft.com/office/drawing/2014/main" id="{B836B054-AADD-46EE-B85E-DA088FD642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06161" y="2892173"/>
                  <a:ext cx="4779678" cy="121931"/>
                </a:xfrm>
                <a:prstGeom prst="rect">
                  <a:avLst/>
                </a:prstGeom>
              </p:spPr>
            </p:pic>
            <p:pic>
              <p:nvPicPr>
                <p:cNvPr id="10" name="图片 9">
                  <a:extLst>
                    <a:ext uri="{FF2B5EF4-FFF2-40B4-BE49-F238E27FC236}">
                      <a16:creationId xmlns:a16="http://schemas.microsoft.com/office/drawing/2014/main" id="{CE40FB28-E7DC-4F22-868F-2D4F0CF3C8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09002" y="4452613"/>
                  <a:ext cx="4779678" cy="121931"/>
                </a:xfrm>
                <a:prstGeom prst="rect">
                  <a:avLst/>
                </a:prstGeom>
              </p:spPr>
            </p:pic>
            <p:pic>
              <p:nvPicPr>
                <p:cNvPr id="11" name="图片 10">
                  <a:extLst>
                    <a:ext uri="{FF2B5EF4-FFF2-40B4-BE49-F238E27FC236}">
                      <a16:creationId xmlns:a16="http://schemas.microsoft.com/office/drawing/2014/main" id="{6AACA1B5-3430-4809-9D0A-D369DEA508C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19752" y="5240916"/>
                  <a:ext cx="4779678" cy="121931"/>
                </a:xfrm>
                <a:prstGeom prst="rect">
                  <a:avLst/>
                </a:prstGeom>
              </p:spPr>
            </p:pic>
            <p:pic>
              <p:nvPicPr>
                <p:cNvPr id="12" name="图片 11">
                  <a:extLst>
                    <a:ext uri="{FF2B5EF4-FFF2-40B4-BE49-F238E27FC236}">
                      <a16:creationId xmlns:a16="http://schemas.microsoft.com/office/drawing/2014/main" id="{01BDDE36-D529-4BC2-A1D0-CB196123B08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21174" y="6029219"/>
                  <a:ext cx="4779678" cy="121931"/>
                </a:xfrm>
                <a:prstGeom prst="rect">
                  <a:avLst/>
                </a:prstGeom>
              </p:spPr>
            </p:pic>
            <p:pic>
              <p:nvPicPr>
                <p:cNvPr id="13" name="图片 12">
                  <a:extLst>
                    <a:ext uri="{FF2B5EF4-FFF2-40B4-BE49-F238E27FC236}">
                      <a16:creationId xmlns:a16="http://schemas.microsoft.com/office/drawing/2014/main" id="{1C013716-3129-48BA-862B-7D2566FE0F9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38618" y="6812856"/>
                  <a:ext cx="4779678" cy="121931"/>
                </a:xfrm>
                <a:prstGeom prst="rect">
                  <a:avLst/>
                </a:prstGeom>
              </p:spPr>
            </p:pic>
          </p:grpSp>
          <p:grpSp>
            <p:nvGrpSpPr>
              <p:cNvPr id="36" name="组合 35">
                <a:extLst>
                  <a:ext uri="{FF2B5EF4-FFF2-40B4-BE49-F238E27FC236}">
                    <a16:creationId xmlns:a16="http://schemas.microsoft.com/office/drawing/2014/main" id="{E0F3544F-C038-47B9-BC65-24D5B8B6765E}"/>
                  </a:ext>
                </a:extLst>
              </p:cNvPr>
              <p:cNvGrpSpPr/>
              <p:nvPr/>
            </p:nvGrpSpPr>
            <p:grpSpPr>
              <a:xfrm>
                <a:off x="3143005" y="762968"/>
                <a:ext cx="5905993" cy="5106118"/>
                <a:chOff x="3102360" y="802449"/>
                <a:chExt cx="5905993" cy="5106118"/>
              </a:xfrm>
            </p:grpSpPr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A2021C1E-FC4E-44B4-8566-D4EF5DF66250}"/>
                    </a:ext>
                  </a:extLst>
                </p:cNvPr>
                <p:cNvSpPr/>
                <p:nvPr/>
              </p:nvSpPr>
              <p:spPr>
                <a:xfrm>
                  <a:off x="4651604" y="802449"/>
                  <a:ext cx="4356749" cy="461665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中国人寿保险股份有限公司</a:t>
                  </a:r>
                  <a:endParaRPr lang="en-US" sz="2400" b="1" cap="none" spc="0" dirty="0">
                    <a:ln/>
                    <a:solidFill>
                      <a:schemeClr val="accent3"/>
                    </a:solidFill>
                    <a:effectLst/>
                  </a:endParaRPr>
                </a:p>
              </p:txBody>
            </p:sp>
            <p:sp>
              <p:nvSpPr>
                <p:cNvPr id="21" name="矩形 20">
                  <a:extLst>
                    <a:ext uri="{FF2B5EF4-FFF2-40B4-BE49-F238E27FC236}">
                      <a16:creationId xmlns:a16="http://schemas.microsoft.com/office/drawing/2014/main" id="{D926ED68-6C92-4EB1-8CBF-5761C783C4D7}"/>
                    </a:ext>
                  </a:extLst>
                </p:cNvPr>
                <p:cNvSpPr/>
                <p:nvPr/>
              </p:nvSpPr>
              <p:spPr>
                <a:xfrm>
                  <a:off x="3923169" y="2377907"/>
                  <a:ext cx="4825359" cy="46166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霞飞诺眼镜工业（苏州）有限公司</a:t>
                  </a:r>
                  <a:endParaRPr lang="en-US" sz="2400" b="1" cap="none" spc="0" dirty="0">
                    <a:ln/>
                    <a:solidFill>
                      <a:schemeClr val="accent3"/>
                    </a:solidFill>
                    <a:effectLst/>
                  </a:endParaRPr>
                </a:p>
              </p:txBody>
            </p:sp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7A9A887D-659F-44CC-B2AA-70F38E2567EA}"/>
                    </a:ext>
                  </a:extLst>
                </p:cNvPr>
                <p:cNvSpPr/>
                <p:nvPr/>
              </p:nvSpPr>
              <p:spPr>
                <a:xfrm>
                  <a:off x="4147390" y="3146527"/>
                  <a:ext cx="3897221" cy="46166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华硕科技（苏州）有限公司</a:t>
                  </a:r>
                  <a:endParaRPr lang="en-US" sz="2400" b="1" cap="none" spc="0" dirty="0">
                    <a:ln/>
                    <a:solidFill>
                      <a:schemeClr val="accent3"/>
                    </a:solidFill>
                    <a:effectLst/>
                  </a:endParaRPr>
                </a:p>
              </p:txBody>
            </p:sp>
            <p:sp>
              <p:nvSpPr>
                <p:cNvPr id="25" name="矩形 24">
                  <a:extLst>
                    <a:ext uri="{FF2B5EF4-FFF2-40B4-BE49-F238E27FC236}">
                      <a16:creationId xmlns:a16="http://schemas.microsoft.com/office/drawing/2014/main" id="{E83B4A14-2452-40CD-A0D7-B3027A3AEC16}"/>
                    </a:ext>
                  </a:extLst>
                </p:cNvPr>
                <p:cNvSpPr/>
                <p:nvPr/>
              </p:nvSpPr>
              <p:spPr>
                <a:xfrm>
                  <a:off x="3783494" y="3871927"/>
                  <a:ext cx="3897221" cy="46166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绿点（苏州）科技有限公司</a:t>
                  </a:r>
                  <a:endParaRPr lang="en-US" sz="2400" b="1" cap="none" spc="0" dirty="0">
                    <a:ln/>
                    <a:solidFill>
                      <a:schemeClr val="accent3"/>
                    </a:solidFill>
                    <a:effectLst/>
                  </a:endParaRPr>
                </a:p>
              </p:txBody>
            </p:sp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0C255232-64CE-4BA4-8795-E9D63BAE6222}"/>
                    </a:ext>
                  </a:extLst>
                </p:cNvPr>
                <p:cNvSpPr/>
                <p:nvPr/>
              </p:nvSpPr>
              <p:spPr>
                <a:xfrm>
                  <a:off x="3484916" y="4623112"/>
                  <a:ext cx="3897221" cy="46166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高德电子（苏州）有限公司</a:t>
                  </a:r>
                  <a:endParaRPr lang="en-US" sz="2400" b="1" cap="none" spc="0" dirty="0">
                    <a:ln/>
                    <a:solidFill>
                      <a:schemeClr val="accent3"/>
                    </a:solidFill>
                    <a:effectLst/>
                  </a:endParaRPr>
                </a:p>
              </p:txBody>
            </p:sp>
            <p:sp>
              <p:nvSpPr>
                <p:cNvPr id="29" name="矩形 28">
                  <a:extLst>
                    <a:ext uri="{FF2B5EF4-FFF2-40B4-BE49-F238E27FC236}">
                      <a16:creationId xmlns:a16="http://schemas.microsoft.com/office/drawing/2014/main" id="{FCAA9C8D-ECE6-4C92-B48A-42FD48C04DF1}"/>
                    </a:ext>
                  </a:extLst>
                </p:cNvPr>
                <p:cNvSpPr/>
                <p:nvPr/>
              </p:nvSpPr>
              <p:spPr>
                <a:xfrm>
                  <a:off x="3102360" y="5446902"/>
                  <a:ext cx="3897221" cy="46166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乐家洁具（苏州）有限公司</a:t>
                  </a:r>
                  <a:endParaRPr lang="en-US" sz="2400" b="1" cap="none" spc="0" dirty="0">
                    <a:ln/>
                    <a:solidFill>
                      <a:schemeClr val="accent3"/>
                    </a:solidFill>
                    <a:effectLst/>
                  </a:endParaRPr>
                </a:p>
              </p:txBody>
            </p:sp>
            <p:sp>
              <p:nvSpPr>
                <p:cNvPr id="35" name="矩形 34">
                  <a:extLst>
                    <a:ext uri="{FF2B5EF4-FFF2-40B4-BE49-F238E27FC236}">
                      <a16:creationId xmlns:a16="http://schemas.microsoft.com/office/drawing/2014/main" id="{3FB4B398-453C-4429-9479-DFEC9CEE8D5B}"/>
                    </a:ext>
                  </a:extLst>
                </p:cNvPr>
                <p:cNvSpPr/>
                <p:nvPr/>
              </p:nvSpPr>
              <p:spPr>
                <a:xfrm>
                  <a:off x="4746848" y="1522184"/>
                  <a:ext cx="3743332" cy="461665"/>
                </a:xfrm>
                <a:prstGeom prst="rect">
                  <a:avLst/>
                </a:prstGeom>
                <a:noFill/>
              </p:spPr>
              <p:txBody>
                <a:bodyPr wrap="none" lIns="91440" tIns="45720" rIns="91440" bIns="45720">
                  <a:spAutoFit/>
                  <a:scene3d>
                    <a:camera prst="orthographicFront"/>
                    <a:lightRig rig="harsh" dir="t"/>
                  </a:scene3d>
                  <a:sp3d extrusionH="57150" prstMaterial="matte">
                    <a:bevelT w="63500" h="12700" prst="angle"/>
                    <a:contourClr>
                      <a:schemeClr val="bg1">
                        <a:lumMod val="65000"/>
                      </a:schemeClr>
                    </a:contourClr>
                  </a:sp3d>
                </a:bodyPr>
                <a:lstStyle/>
                <a:p>
                  <a:pPr algn="ctr"/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Calibri" panose="020F0502020204030204" pitchFamily="34" charset="0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璨宇光电</a:t>
                  </a:r>
                  <a:r>
                    <a:rPr 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SimSun" panose="02010600030101010101" pitchFamily="2" charset="-122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(</a:t>
                  </a:r>
                  <a:r>
                    <a:rPr lang="zh-CN" altLang="en-US" sz="2400" b="1" kern="100" cap="none" spc="0" dirty="0">
                      <a:ln/>
                      <a:solidFill>
                        <a:schemeClr val="accent3"/>
                      </a:solidFill>
                      <a:effectLst/>
                      <a:latin typeface="SimSun" panose="02010600030101010101" pitchFamily="2" charset="-122"/>
                      <a:ea typeface="SimSun" panose="02010600030101010101" pitchFamily="2" charset="-122"/>
                      <a:cs typeface="Times New Roman" panose="02020603050405020304" pitchFamily="18" charset="0"/>
                    </a:rPr>
                    <a:t>苏州）有限公司</a:t>
                  </a:r>
                  <a:endParaRPr lang="en-US" sz="2400" b="1" cap="none" spc="0" dirty="0">
                    <a:ln/>
                    <a:solidFill>
                      <a:schemeClr val="accent3"/>
                    </a:solidFill>
                    <a:effectLst/>
                  </a:endParaRPr>
                </a:p>
              </p:txBody>
            </p:sp>
          </p:grpSp>
        </p:grpSp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CB180A13-90FE-44F6-9E4D-927747420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75634" y="6086191"/>
              <a:ext cx="4779678" cy="121931"/>
            </a:xfrm>
            <a:prstGeom prst="rect">
              <a:avLst/>
            </a:prstGeom>
          </p:spPr>
        </p:pic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55B4A101-DD4D-4A99-A5A0-445DCEA5D2A0}"/>
                </a:ext>
              </a:extLst>
            </p:cNvPr>
            <p:cNvSpPr/>
            <p:nvPr/>
          </p:nvSpPr>
          <p:spPr>
            <a:xfrm>
              <a:off x="3867471" y="5524505"/>
              <a:ext cx="2659702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zh-CN" altLang="en-US" sz="2400" b="1" kern="100" cap="none" spc="0" dirty="0">
                  <a:ln/>
                  <a:solidFill>
                    <a:schemeClr val="accent3"/>
                  </a:solidFill>
                  <a:effectLst/>
                  <a:latin typeface="Calibri" panose="020F0502020204030204" pitchFamily="34" charset="0"/>
                  <a:ea typeface="SimSun" panose="02010600030101010101" pitchFamily="2" charset="-122"/>
                  <a:cs typeface="Times New Roman" panose="02020603050405020304" pitchFamily="18" charset="0"/>
                </a:rPr>
                <a:t>苏州市各大旅行社</a:t>
              </a:r>
              <a:endParaRPr lang="en-US" sz="2400" b="1" cap="none" spc="0" dirty="0">
                <a:ln/>
                <a:solidFill>
                  <a:schemeClr val="accent3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604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>
            <a:extLst>
              <a:ext uri="{FF2B5EF4-FFF2-40B4-BE49-F238E27FC236}">
                <a16:creationId xmlns:a16="http://schemas.microsoft.com/office/drawing/2014/main" id="{6F0DCAE5-E5D6-4587-B70D-02D97A3FBC7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8179" y="1763595"/>
            <a:ext cx="6395258" cy="399932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973159C-E825-40CB-823C-34D36C5B8D9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7562" y="2821781"/>
            <a:ext cx="6395258" cy="399932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8DAF4FB-CF89-4F28-98B9-77E3A3AB5E46}"/>
              </a:ext>
            </a:extLst>
          </p:cNvPr>
          <p:cNvSpPr/>
          <p:nvPr/>
        </p:nvSpPr>
        <p:spPr>
          <a:xfrm>
            <a:off x="559424" y="835369"/>
            <a:ext cx="6383045" cy="398607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6FF7E5DB-40CE-42CA-B47F-C8627AE887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7317" y="2427218"/>
            <a:ext cx="6395258" cy="399932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B4E2063-592A-460B-8077-F7F10EFAD94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24" y="835369"/>
            <a:ext cx="4071975" cy="266879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6DCF585-9E8E-49BF-B8D1-940DF87192E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2469" y="2427218"/>
            <a:ext cx="4690106" cy="3058076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B1978935-6E0E-42EC-83BB-5F640AFD8481}"/>
              </a:ext>
            </a:extLst>
          </p:cNvPr>
          <p:cNvSpPr/>
          <p:nvPr/>
        </p:nvSpPr>
        <p:spPr>
          <a:xfrm>
            <a:off x="7955493" y="1169629"/>
            <a:ext cx="2954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安全培训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5822EC4-99D2-4148-891C-9317FC70FBE4}"/>
              </a:ext>
            </a:extLst>
          </p:cNvPr>
          <p:cNvSpPr/>
          <p:nvPr/>
        </p:nvSpPr>
        <p:spPr>
          <a:xfrm>
            <a:off x="771835" y="3737270"/>
            <a:ext cx="3647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公司每月驾驶员安全教育培训会议</a:t>
            </a:r>
            <a:endParaRPr 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0D78E9-6646-459B-9E26-34F83D2C3EB1}"/>
              </a:ext>
            </a:extLst>
          </p:cNvPr>
          <p:cNvSpPr/>
          <p:nvPr/>
        </p:nvSpPr>
        <p:spPr>
          <a:xfrm>
            <a:off x="7955493" y="5682894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公司每三月一次的消防演练</a:t>
            </a:r>
            <a:endParaRPr lang="en-US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1E95697C-CC72-4100-8E47-5B09EE04E4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52226"/>
            <a:ext cx="2536156" cy="81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93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4F9796CE-8121-4150-A4B6-47E9DAAAFDA1}"/>
              </a:ext>
            </a:extLst>
          </p:cNvPr>
          <p:cNvGrpSpPr/>
          <p:nvPr/>
        </p:nvGrpSpPr>
        <p:grpSpPr>
          <a:xfrm>
            <a:off x="165618" y="1852312"/>
            <a:ext cx="11860764" cy="732453"/>
            <a:chOff x="331236" y="989043"/>
            <a:chExt cx="11860764" cy="732453"/>
          </a:xfrm>
        </p:grpSpPr>
        <p:sp>
          <p:nvSpPr>
            <p:cNvPr id="4" name="箭头: 燕尾形 3">
              <a:extLst>
                <a:ext uri="{FF2B5EF4-FFF2-40B4-BE49-F238E27FC236}">
                  <a16:creationId xmlns:a16="http://schemas.microsoft.com/office/drawing/2014/main" id="{BA32700B-5FEB-427D-A1F0-14800E4C2694}"/>
                </a:ext>
              </a:extLst>
            </p:cNvPr>
            <p:cNvSpPr/>
            <p:nvPr/>
          </p:nvSpPr>
          <p:spPr>
            <a:xfrm>
              <a:off x="331236" y="989043"/>
              <a:ext cx="11860764" cy="732453"/>
            </a:xfrm>
            <a:prstGeom prst="notched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380EEDB5-25B0-4956-B371-F91D2F44A673}"/>
                </a:ext>
              </a:extLst>
            </p:cNvPr>
            <p:cNvGrpSpPr/>
            <p:nvPr/>
          </p:nvGrpSpPr>
          <p:grpSpPr>
            <a:xfrm>
              <a:off x="545841" y="1163410"/>
              <a:ext cx="10356975" cy="383717"/>
              <a:chOff x="825760" y="1156219"/>
              <a:chExt cx="10356975" cy="383717"/>
            </a:xfrm>
          </p:grpSpPr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C53259C0-4D4B-4071-AE95-029FDA8E9A24}"/>
                  </a:ext>
                </a:extLst>
              </p:cNvPr>
              <p:cNvSpPr txBox="1"/>
              <p:nvPr/>
            </p:nvSpPr>
            <p:spPr>
              <a:xfrm>
                <a:off x="825760" y="1161273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2003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713BA22-9840-463A-9E2A-EEC4E6DA8756}"/>
                  </a:ext>
                </a:extLst>
              </p:cNvPr>
              <p:cNvSpPr txBox="1"/>
              <p:nvPr/>
            </p:nvSpPr>
            <p:spPr>
              <a:xfrm>
                <a:off x="1516225" y="1161658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2004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3F4A019-45EB-4EA1-BB11-F302F51E9CC3}"/>
                  </a:ext>
                </a:extLst>
              </p:cNvPr>
              <p:cNvSpPr txBox="1"/>
              <p:nvPr/>
            </p:nvSpPr>
            <p:spPr>
              <a:xfrm>
                <a:off x="2206690" y="1161273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2005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6F7BE28-FF76-4420-B547-0696CD4376DB}"/>
                  </a:ext>
                </a:extLst>
              </p:cNvPr>
              <p:cNvSpPr txBox="1"/>
              <p:nvPr/>
            </p:nvSpPr>
            <p:spPr>
              <a:xfrm>
                <a:off x="2897155" y="1161273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2006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62626D6-3C26-4E68-A882-1845CB419047}"/>
                  </a:ext>
                </a:extLst>
              </p:cNvPr>
              <p:cNvSpPr txBox="1"/>
              <p:nvPr/>
            </p:nvSpPr>
            <p:spPr>
              <a:xfrm>
                <a:off x="3587620" y="1161273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2007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6DCEA12-F563-4B26-B3EA-7675985DAAF8}"/>
                  </a:ext>
                </a:extLst>
              </p:cNvPr>
              <p:cNvSpPr txBox="1"/>
              <p:nvPr/>
            </p:nvSpPr>
            <p:spPr>
              <a:xfrm>
                <a:off x="4278085" y="1158746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2008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C530718-47A8-479A-BFDA-2D76CF309B37}"/>
                  </a:ext>
                </a:extLst>
              </p:cNvPr>
              <p:cNvSpPr txBox="1"/>
              <p:nvPr/>
            </p:nvSpPr>
            <p:spPr>
              <a:xfrm>
                <a:off x="4968550" y="1158746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2009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588F535-7510-4B2C-88FE-4945E908896F}"/>
                  </a:ext>
                </a:extLst>
              </p:cNvPr>
              <p:cNvSpPr txBox="1"/>
              <p:nvPr/>
            </p:nvSpPr>
            <p:spPr>
              <a:xfrm>
                <a:off x="5659015" y="1158746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2010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830A34F-81AA-4FF6-8A1D-A4B190FFB77B}"/>
                  </a:ext>
                </a:extLst>
              </p:cNvPr>
              <p:cNvSpPr txBox="1"/>
              <p:nvPr/>
            </p:nvSpPr>
            <p:spPr>
              <a:xfrm>
                <a:off x="6349480" y="1170604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2011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6FE37B76-033A-48CE-B979-89A20B2916DE}"/>
                  </a:ext>
                </a:extLst>
              </p:cNvPr>
              <p:cNvSpPr txBox="1"/>
              <p:nvPr/>
            </p:nvSpPr>
            <p:spPr>
              <a:xfrm>
                <a:off x="7039945" y="1158746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2012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EA80313-E22C-4263-B231-28F7498F838D}"/>
                  </a:ext>
                </a:extLst>
              </p:cNvPr>
              <p:cNvSpPr txBox="1"/>
              <p:nvPr/>
            </p:nvSpPr>
            <p:spPr>
              <a:xfrm>
                <a:off x="7730410" y="1170604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2013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B1F65A0-058B-4AC4-9047-38EE4DE1A642}"/>
                  </a:ext>
                </a:extLst>
              </p:cNvPr>
              <p:cNvSpPr txBox="1"/>
              <p:nvPr/>
            </p:nvSpPr>
            <p:spPr>
              <a:xfrm>
                <a:off x="8420875" y="1170604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2014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F56FAF95-1E99-4ACE-AE1F-C62345E4865A}"/>
                  </a:ext>
                </a:extLst>
              </p:cNvPr>
              <p:cNvSpPr txBox="1"/>
              <p:nvPr/>
            </p:nvSpPr>
            <p:spPr>
              <a:xfrm>
                <a:off x="9111340" y="1156219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2015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3B9C5594-06E3-4691-834E-0591A4002ACE}"/>
                  </a:ext>
                </a:extLst>
              </p:cNvPr>
              <p:cNvSpPr txBox="1"/>
              <p:nvPr/>
            </p:nvSpPr>
            <p:spPr>
              <a:xfrm>
                <a:off x="9801805" y="1160880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2016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6C01C46-B1DC-4D03-83A0-1AEC0AE60C30}"/>
                  </a:ext>
                </a:extLst>
              </p:cNvPr>
              <p:cNvSpPr txBox="1"/>
              <p:nvPr/>
            </p:nvSpPr>
            <p:spPr>
              <a:xfrm>
                <a:off x="10492270" y="1156219"/>
                <a:ext cx="690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</a:rPr>
                  <a:t>2017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16509993-DA9E-4201-A9AB-58D006D1E99C}"/>
                </a:ext>
              </a:extLst>
            </p:cNvPr>
            <p:cNvSpPr txBox="1"/>
            <p:nvPr/>
          </p:nvSpPr>
          <p:spPr>
            <a:xfrm>
              <a:off x="10856942" y="1147664"/>
              <a:ext cx="6904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</a:rPr>
                <a:t>2018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4FE1FBAC-1C9A-498D-92C6-1C0D1785EF66}"/>
              </a:ext>
            </a:extLst>
          </p:cNvPr>
          <p:cNvGrpSpPr/>
          <p:nvPr/>
        </p:nvGrpSpPr>
        <p:grpSpPr>
          <a:xfrm>
            <a:off x="1268181" y="2421076"/>
            <a:ext cx="192837" cy="831223"/>
            <a:chOff x="2649111" y="2353836"/>
            <a:chExt cx="192837" cy="831223"/>
          </a:xfrm>
        </p:grpSpPr>
        <p:sp>
          <p:nvSpPr>
            <p:cNvPr id="24" name="流程图: 排序 23">
              <a:extLst>
                <a:ext uri="{FF2B5EF4-FFF2-40B4-BE49-F238E27FC236}">
                  <a16:creationId xmlns:a16="http://schemas.microsoft.com/office/drawing/2014/main" id="{34D973B4-7B17-4C17-AB59-03A333609E57}"/>
                </a:ext>
              </a:extLst>
            </p:cNvPr>
            <p:cNvSpPr/>
            <p:nvPr/>
          </p:nvSpPr>
          <p:spPr>
            <a:xfrm>
              <a:off x="2649111" y="2353836"/>
              <a:ext cx="192837" cy="510662"/>
            </a:xfrm>
            <a:prstGeom prst="flowChartSo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直接箭头连接符 29">
              <a:extLst>
                <a:ext uri="{FF2B5EF4-FFF2-40B4-BE49-F238E27FC236}">
                  <a16:creationId xmlns:a16="http://schemas.microsoft.com/office/drawing/2014/main" id="{4B52F30F-88E3-483B-8964-D11AC5BCC92F}"/>
                </a:ext>
              </a:extLst>
            </p:cNvPr>
            <p:cNvCxnSpPr>
              <a:cxnSpLocks/>
              <a:stCxn id="24" idx="2"/>
            </p:cNvCxnSpPr>
            <p:nvPr/>
          </p:nvCxnSpPr>
          <p:spPr>
            <a:xfrm>
              <a:off x="2745530" y="2864498"/>
              <a:ext cx="0" cy="3205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773EE49A-10F5-4425-93A7-B191DD3F6A65}"/>
              </a:ext>
            </a:extLst>
          </p:cNvPr>
          <p:cNvGrpSpPr/>
          <p:nvPr/>
        </p:nvGrpSpPr>
        <p:grpSpPr>
          <a:xfrm>
            <a:off x="8914617" y="2382018"/>
            <a:ext cx="192837" cy="2041825"/>
            <a:chOff x="9553761" y="2368221"/>
            <a:chExt cx="192837" cy="2041825"/>
          </a:xfrm>
        </p:grpSpPr>
        <p:sp>
          <p:nvSpPr>
            <p:cNvPr id="26" name="流程图: 排序 25">
              <a:extLst>
                <a:ext uri="{FF2B5EF4-FFF2-40B4-BE49-F238E27FC236}">
                  <a16:creationId xmlns:a16="http://schemas.microsoft.com/office/drawing/2014/main" id="{04972F9A-3319-4652-B3D6-C6F112D482E5}"/>
                </a:ext>
              </a:extLst>
            </p:cNvPr>
            <p:cNvSpPr/>
            <p:nvPr/>
          </p:nvSpPr>
          <p:spPr>
            <a:xfrm>
              <a:off x="9553761" y="2368221"/>
              <a:ext cx="192837" cy="510662"/>
            </a:xfrm>
            <a:prstGeom prst="flowChartSo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直接箭头连接符 31">
              <a:extLst>
                <a:ext uri="{FF2B5EF4-FFF2-40B4-BE49-F238E27FC236}">
                  <a16:creationId xmlns:a16="http://schemas.microsoft.com/office/drawing/2014/main" id="{C0B78C9D-941D-4B51-8C8A-26EC28475E98}"/>
                </a:ext>
              </a:extLst>
            </p:cNvPr>
            <p:cNvCxnSpPr>
              <a:cxnSpLocks/>
              <a:stCxn id="26" idx="2"/>
            </p:cNvCxnSpPr>
            <p:nvPr/>
          </p:nvCxnSpPr>
          <p:spPr>
            <a:xfrm flipH="1">
              <a:off x="9650179" y="2878883"/>
              <a:ext cx="1" cy="15311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C55337E7-8622-47BC-81BE-FF4826CC7B5B}"/>
              </a:ext>
            </a:extLst>
          </p:cNvPr>
          <p:cNvGrpSpPr/>
          <p:nvPr/>
        </p:nvGrpSpPr>
        <p:grpSpPr>
          <a:xfrm>
            <a:off x="629036" y="1201941"/>
            <a:ext cx="192837" cy="788868"/>
            <a:chOff x="1268181" y="1195638"/>
            <a:chExt cx="192837" cy="788868"/>
          </a:xfrm>
        </p:grpSpPr>
        <p:sp>
          <p:nvSpPr>
            <p:cNvPr id="23" name="流程图: 排序 22">
              <a:extLst>
                <a:ext uri="{FF2B5EF4-FFF2-40B4-BE49-F238E27FC236}">
                  <a16:creationId xmlns:a16="http://schemas.microsoft.com/office/drawing/2014/main" id="{FDA37150-9FD6-4C5A-BA3D-6764B46C8F0A}"/>
                </a:ext>
              </a:extLst>
            </p:cNvPr>
            <p:cNvSpPr/>
            <p:nvPr/>
          </p:nvSpPr>
          <p:spPr>
            <a:xfrm>
              <a:off x="1268181" y="1473844"/>
              <a:ext cx="192837" cy="510662"/>
            </a:xfrm>
            <a:prstGeom prst="flowChartSo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9BAF1929-753B-49DB-897A-16F87D3E5A8C}"/>
                </a:ext>
              </a:extLst>
            </p:cNvPr>
            <p:cNvCxnSpPr>
              <a:cxnSpLocks/>
              <a:stCxn id="23" idx="0"/>
            </p:cNvCxnSpPr>
            <p:nvPr/>
          </p:nvCxnSpPr>
          <p:spPr>
            <a:xfrm flipV="1">
              <a:off x="1364600" y="1195638"/>
              <a:ext cx="0" cy="2782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矩形 37">
            <a:extLst>
              <a:ext uri="{FF2B5EF4-FFF2-40B4-BE49-F238E27FC236}">
                <a16:creationId xmlns:a16="http://schemas.microsoft.com/office/drawing/2014/main" id="{FE53EB44-6A8A-4020-94A6-B2B264F8D60E}"/>
              </a:ext>
            </a:extLst>
          </p:cNvPr>
          <p:cNvSpPr/>
          <p:nvPr/>
        </p:nvSpPr>
        <p:spPr>
          <a:xfrm>
            <a:off x="344447" y="557075"/>
            <a:ext cx="90475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solidFill>
                  <a:srgbClr val="000000"/>
                </a:solidFill>
              </a:rPr>
              <a:t>        2003</a:t>
            </a:r>
            <a:r>
              <a:rPr lang="zh-CN" altLang="en-US" sz="1600" dirty="0">
                <a:solidFill>
                  <a:srgbClr val="000000"/>
                </a:solidFill>
              </a:rPr>
              <a:t>年</a:t>
            </a:r>
            <a:r>
              <a:rPr lang="en-US" altLang="zh-CN" sz="1600" dirty="0">
                <a:solidFill>
                  <a:srgbClr val="000000"/>
                </a:solidFill>
              </a:rPr>
              <a:t>5</a:t>
            </a:r>
            <a:r>
              <a:rPr lang="zh-CN" altLang="en-US" sz="1600" dirty="0">
                <a:solidFill>
                  <a:srgbClr val="000000"/>
                </a:solidFill>
              </a:rPr>
              <a:t>月创办至今，一直以打造</a:t>
            </a:r>
            <a:r>
              <a:rPr lang="en-US" altLang="zh-CN" sz="1600" dirty="0">
                <a:solidFill>
                  <a:srgbClr val="000000"/>
                </a:solidFill>
              </a:rPr>
              <a:t>【</a:t>
            </a:r>
            <a:r>
              <a:rPr lang="zh-CN" altLang="en-US" sz="1600" dirty="0">
                <a:solidFill>
                  <a:srgbClr val="000000"/>
                </a:solidFill>
              </a:rPr>
              <a:t>客户至上、质量第一</a:t>
            </a:r>
            <a:r>
              <a:rPr lang="en-US" altLang="zh-CN" sz="1600" dirty="0">
                <a:solidFill>
                  <a:srgbClr val="000000"/>
                </a:solidFill>
              </a:rPr>
              <a:t>】</a:t>
            </a:r>
            <a:r>
              <a:rPr lang="zh-CN" altLang="en-US" sz="1600" dirty="0">
                <a:solidFill>
                  <a:srgbClr val="000000"/>
                </a:solidFill>
              </a:rPr>
              <a:t>为信条。集专业性、知识性、服务型、综合性为一体，面向全苏州大市范围内的各大中型企业。</a:t>
            </a:r>
            <a:endParaRPr lang="en-US" sz="1600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9BC319F7-78E8-4F71-890B-60ECB774055C}"/>
              </a:ext>
            </a:extLst>
          </p:cNvPr>
          <p:cNvSpPr/>
          <p:nvPr/>
        </p:nvSpPr>
        <p:spPr>
          <a:xfrm>
            <a:off x="346400" y="3298237"/>
            <a:ext cx="628183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182563"/>
            <a:r>
              <a:rPr lang="en-US" altLang="zh-CN" sz="1600" dirty="0">
                <a:solidFill>
                  <a:srgbClr val="000000"/>
                </a:solidFill>
              </a:rPr>
              <a:t>            2004</a:t>
            </a:r>
            <a:r>
              <a:rPr lang="zh-CN" altLang="en-US" sz="1600" dirty="0">
                <a:solidFill>
                  <a:srgbClr val="000000"/>
                </a:solidFill>
              </a:rPr>
              <a:t>年</a:t>
            </a:r>
            <a:r>
              <a:rPr lang="en-US" altLang="zh-CN" sz="1600" dirty="0">
                <a:solidFill>
                  <a:srgbClr val="000000"/>
                </a:solidFill>
              </a:rPr>
              <a:t>2</a:t>
            </a:r>
            <a:r>
              <a:rPr lang="zh-CN" altLang="en-US" sz="1600" dirty="0">
                <a:solidFill>
                  <a:srgbClr val="000000"/>
                </a:solidFill>
              </a:rPr>
              <a:t>月根据客户需求，我们又创立了苏州工业园区宏泰人力资源职介服务有限公司，主要从事职介服务和劳务派遣。公司业务遍布苏州古城区、园区、新区、姑苏区、吴中区等地区，与众多外资企业建立了良好的合作关系，在客户中形成了良好的口碑。</a:t>
            </a:r>
            <a:endParaRPr lang="en-US" altLang="zh-CN" sz="1600" dirty="0">
              <a:solidFill>
                <a:srgbClr val="000000"/>
              </a:solidFill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D6AA22C-E6A9-436E-982D-888550987068}"/>
              </a:ext>
            </a:extLst>
          </p:cNvPr>
          <p:cNvSpPr/>
          <p:nvPr/>
        </p:nvSpPr>
        <p:spPr>
          <a:xfrm>
            <a:off x="4523013" y="451566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       2015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年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5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月份获得由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2015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年第</a:t>
            </a:r>
            <a:r>
              <a: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53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届世界乒乓球锦标赛组织委员会颁发的“车辆服务供应商”的荣誉证书。为此，不言而喻，我们已是行业的引领者，我们看到了雨洗风吹后的风采。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A699F206-BB77-485E-93E5-826CE253E4AD}"/>
              </a:ext>
            </a:extLst>
          </p:cNvPr>
          <p:cNvGrpSpPr/>
          <p:nvPr/>
        </p:nvGrpSpPr>
        <p:grpSpPr>
          <a:xfrm>
            <a:off x="10940137" y="2421076"/>
            <a:ext cx="192837" cy="3093316"/>
            <a:chOff x="9553761" y="2368221"/>
            <a:chExt cx="192837" cy="3093316"/>
          </a:xfrm>
        </p:grpSpPr>
        <p:sp>
          <p:nvSpPr>
            <p:cNvPr id="47" name="流程图: 排序 46">
              <a:extLst>
                <a:ext uri="{FF2B5EF4-FFF2-40B4-BE49-F238E27FC236}">
                  <a16:creationId xmlns:a16="http://schemas.microsoft.com/office/drawing/2014/main" id="{4F353E87-2B78-4940-B3C3-9A15CBD55807}"/>
                </a:ext>
              </a:extLst>
            </p:cNvPr>
            <p:cNvSpPr/>
            <p:nvPr/>
          </p:nvSpPr>
          <p:spPr>
            <a:xfrm>
              <a:off x="9553761" y="2368221"/>
              <a:ext cx="192837" cy="510662"/>
            </a:xfrm>
            <a:prstGeom prst="flowChartSor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直接箭头连接符 47">
              <a:extLst>
                <a:ext uri="{FF2B5EF4-FFF2-40B4-BE49-F238E27FC236}">
                  <a16:creationId xmlns:a16="http://schemas.microsoft.com/office/drawing/2014/main" id="{DC79D6EB-CC0A-4178-BAAE-73D3A2D27361}"/>
                </a:ext>
              </a:extLst>
            </p:cNvPr>
            <p:cNvCxnSpPr>
              <a:cxnSpLocks/>
              <a:stCxn id="47" idx="2"/>
            </p:cNvCxnSpPr>
            <p:nvPr/>
          </p:nvCxnSpPr>
          <p:spPr>
            <a:xfrm>
              <a:off x="9650180" y="2878883"/>
              <a:ext cx="0" cy="258265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EC0E162A-3D53-4E3D-A6B0-C63F45708049}"/>
              </a:ext>
            </a:extLst>
          </p:cNvPr>
          <p:cNvSpPr/>
          <p:nvPr/>
        </p:nvSpPr>
        <p:spPr>
          <a:xfrm>
            <a:off x="5772539" y="560621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宋体"/>
              </a:rPr>
              <a:t>       至今，我们有着一种经历沧桑的坚毅和笑对人生的坦然。今后，我们将在流光的岁月中一如既往地提升专业服务水平，为推进交通运输事业的繁荣和发展作出贡献。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2" name="图片 51">
            <a:extLst>
              <a:ext uri="{FF2B5EF4-FFF2-40B4-BE49-F238E27FC236}">
                <a16:creationId xmlns:a16="http://schemas.microsoft.com/office/drawing/2014/main" id="{C464067A-2649-4BA1-8F08-AEED4FFC39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31412"/>
            <a:ext cx="392616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57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626</Words>
  <Application>Microsoft Office PowerPoint</Application>
  <PresentationFormat>宽屏</PresentationFormat>
  <Paragraphs>46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等线</vt:lpstr>
      <vt:lpstr>等线 Light</vt:lpstr>
      <vt:lpstr>SimSun</vt:lpstr>
      <vt:lpstr>SimSun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Bansen xing</dc:creator>
  <cp:lastModifiedBy>Bansen xing</cp:lastModifiedBy>
  <cp:revision>29</cp:revision>
  <dcterms:created xsi:type="dcterms:W3CDTF">2018-07-06T14:45:06Z</dcterms:created>
  <dcterms:modified xsi:type="dcterms:W3CDTF">2018-07-07T13:27:00Z</dcterms:modified>
</cp:coreProperties>
</file>